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76" r:id="rId2"/>
    <p:sldId id="259" r:id="rId3"/>
    <p:sldId id="260" r:id="rId4"/>
    <p:sldId id="261" r:id="rId5"/>
    <p:sldId id="268" r:id="rId6"/>
    <p:sldId id="270" r:id="rId7"/>
    <p:sldId id="277" r:id="rId8"/>
  </p:sldIdLst>
  <p:sldSz cx="18288000" cy="10287000"/>
  <p:notesSz cx="6858000" cy="9144000"/>
  <p:embeddedFontLst>
    <p:embeddedFont>
      <p:font typeface="Arimo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uli Black" panose="020B0604020202020204" charset="0"/>
      <p:regular r:id="rId15"/>
    </p:embeddedFont>
    <p:embeddedFont>
      <p:font typeface="Muli Regular" panose="020B0604020202020204" charset="0"/>
      <p:regular r:id="rId16"/>
    </p:embeddedFont>
    <p:embeddedFont>
      <p:font typeface="Muli Regular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ABC"/>
    <a:srgbClr val="FDFFFF"/>
    <a:srgbClr val="21593B"/>
    <a:srgbClr val="2A3B19"/>
    <a:srgbClr val="54C286"/>
    <a:srgbClr val="2D7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28387-3A97-4795-BFA8-2CC2BE75139D}" type="datetimeFigureOut">
              <a:rPr lang="pt-BR" smtClean="0"/>
              <a:t>24/06/2021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6596E5-3269-4037-BF8C-2322BCF02C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5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596E5-3269-4037-BF8C-2322BCF02CD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01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596E5-3269-4037-BF8C-2322BCF02CD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42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Imagem 7" descr="Logotipo&#10;&#10;Descrição gerada automaticamente">
            <a:extLst>
              <a:ext uri="{FF2B5EF4-FFF2-40B4-BE49-F238E27FC236}">
                <a16:creationId xmlns:a16="http://schemas.microsoft.com/office/drawing/2014/main" id="{CB20B058-9C02-45A0-B4C1-BC60E7DF00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-3092" b="-1"/>
          <a:stretch/>
        </p:blipFill>
        <p:spPr>
          <a:xfrm>
            <a:off x="17227494" y="9432190"/>
            <a:ext cx="1060506" cy="8548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916683" y="812417"/>
            <a:ext cx="16691871" cy="866216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pt-BR" dirty="0"/>
              <a:t>	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51621C5-31C1-4A49-9F9A-46A06FBBBD5B}"/>
              </a:ext>
            </a:extLst>
          </p:cNvPr>
          <p:cNvGrpSpPr/>
          <p:nvPr/>
        </p:nvGrpSpPr>
        <p:grpSpPr>
          <a:xfrm>
            <a:off x="944273" y="1349673"/>
            <a:ext cx="16557529" cy="7587653"/>
            <a:chOff x="701771" y="1028700"/>
            <a:chExt cx="16557529" cy="7587653"/>
          </a:xfrm>
        </p:grpSpPr>
        <p:sp>
          <p:nvSpPr>
            <p:cNvPr id="3" name="AutoShape 3"/>
            <p:cNvSpPr/>
            <p:nvPr/>
          </p:nvSpPr>
          <p:spPr>
            <a:xfrm>
              <a:off x="9010592" y="2853588"/>
              <a:ext cx="9525" cy="5762765"/>
            </a:xfrm>
            <a:prstGeom prst="rect">
              <a:avLst/>
            </a:prstGeom>
            <a:solidFill>
              <a:srgbClr val="191818"/>
            </a:solidFill>
          </p:spPr>
        </p:sp>
        <p:grpSp>
          <p:nvGrpSpPr>
            <p:cNvPr id="4" name="Group 4"/>
            <p:cNvGrpSpPr/>
            <p:nvPr/>
          </p:nvGrpSpPr>
          <p:grpSpPr>
            <a:xfrm>
              <a:off x="2334313" y="1028700"/>
              <a:ext cx="14924987" cy="1584143"/>
              <a:chOff x="0" y="0"/>
              <a:chExt cx="19899982" cy="2112191"/>
            </a:xfrm>
          </p:grpSpPr>
          <p:sp>
            <p:nvSpPr>
              <p:cNvPr id="5" name="TextBox 5"/>
              <p:cNvSpPr txBox="1"/>
              <p:nvPr/>
            </p:nvSpPr>
            <p:spPr>
              <a:xfrm>
                <a:off x="0" y="9525"/>
                <a:ext cx="19899982" cy="12909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7697"/>
                  </a:lnSpc>
                </a:pPr>
                <a:r>
                  <a:rPr lang="en-US" sz="6414" dirty="0">
                    <a:solidFill>
                      <a:srgbClr val="21593B"/>
                    </a:solidFill>
                    <a:latin typeface="Muli Black Bold"/>
                  </a:rPr>
                  <a:t>CAMECO (TSX: CCO / NYSE: CCJ)</a:t>
                </a: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543221"/>
                <a:ext cx="19899982" cy="5689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591"/>
                  </a:lnSpc>
                </a:pPr>
                <a:endParaRPr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1771" y="2927318"/>
              <a:ext cx="8281232" cy="5618498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9440965" y="5734970"/>
              <a:ext cx="7373752" cy="2580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Terceira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maior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empresa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do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ramo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de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mineração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de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urânio</a:t>
              </a:r>
              <a:endParaRPr lang="en-US" sz="2400" dirty="0">
                <a:solidFill>
                  <a:srgbClr val="191818"/>
                </a:solidFill>
                <a:latin typeface="Muli Regular" panose="020B0604020202020204" charset="0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Foi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responsável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por 9% da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produção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global da commodity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em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2019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Possui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mais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de 1,7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milhão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de acres de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terras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de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exploração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,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sendo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a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maioria</a:t>
              </a:r>
              <a:r>
                <a:rPr lang="en-US" sz="2400" dirty="0">
                  <a:solidFill>
                    <a:srgbClr val="191818"/>
                  </a:solidFill>
                  <a:latin typeface="Muli Regular" panose="020B0604020202020204" charset="0"/>
                </a:rPr>
                <a:t> no </a:t>
              </a:r>
              <a:r>
                <a:rPr lang="en-US" sz="2400" dirty="0" err="1">
                  <a:solidFill>
                    <a:srgbClr val="191818"/>
                  </a:solidFill>
                  <a:latin typeface="Muli Regular" panose="020B0604020202020204" charset="0"/>
                </a:rPr>
                <a:t>Canadá</a:t>
              </a:r>
              <a:endParaRPr lang="en-US" sz="2400" dirty="0">
                <a:solidFill>
                  <a:srgbClr val="191818"/>
                </a:solidFill>
                <a:latin typeface="Muli Regular" panose="020B0604020202020204" charset="0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 rot="5400000">
              <a:off x="9015355" y="-813581"/>
              <a:ext cx="9525" cy="5762765"/>
            </a:xfrm>
            <a:prstGeom prst="rect">
              <a:avLst/>
            </a:prstGeom>
            <a:solidFill>
              <a:srgbClr val="191818"/>
            </a:solidFill>
          </p:spPr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CBAD7BFB-7406-4723-BD7D-6015AA1E8496}"/>
              </a:ext>
            </a:extLst>
          </p:cNvPr>
          <p:cNvSpPr txBox="1"/>
          <p:nvPr/>
        </p:nvSpPr>
        <p:spPr>
          <a:xfrm>
            <a:off x="11201400" y="5400750"/>
            <a:ext cx="695242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191818"/>
                </a:solidFill>
                <a:latin typeface="Muli Regular"/>
              </a:rPr>
              <a:t>Presidente</a:t>
            </a:r>
            <a:r>
              <a:rPr lang="en-US" sz="2400" dirty="0">
                <a:solidFill>
                  <a:srgbClr val="191818"/>
                </a:solidFill>
                <a:latin typeface="Muli Regular"/>
              </a:rPr>
              <a:t> e CEO: Timothy S. </a:t>
            </a:r>
            <a:r>
              <a:rPr lang="en-US" sz="2400" dirty="0" err="1">
                <a:solidFill>
                  <a:srgbClr val="191818"/>
                </a:solidFill>
                <a:latin typeface="Muli Regular"/>
              </a:rPr>
              <a:t>Gitzel</a:t>
            </a:r>
            <a:endParaRPr lang="en-US" sz="2400" dirty="0">
              <a:solidFill>
                <a:srgbClr val="191818"/>
              </a:solidFill>
              <a:latin typeface="Muli Regular"/>
            </a:endParaRPr>
          </a:p>
        </p:txBody>
      </p:sp>
      <p:pic>
        <p:nvPicPr>
          <p:cNvPr id="1026" name="Picture 2" descr="Tim Gitzel - Executive Team - Leadership - About - Cameco">
            <a:extLst>
              <a:ext uri="{FF2B5EF4-FFF2-40B4-BE49-F238E27FC236}">
                <a16:creationId xmlns:a16="http://schemas.microsoft.com/office/drawing/2014/main" id="{B1157CF9-C689-40E0-AC7E-8D616EF07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r="17161"/>
          <a:stretch/>
        </p:blipFill>
        <p:spPr bwMode="auto">
          <a:xfrm>
            <a:off x="12346405" y="3093012"/>
            <a:ext cx="2047875" cy="19564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6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528213" y="1028700"/>
            <a:ext cx="9525" cy="1906172"/>
          </a:xfrm>
          <a:prstGeom prst="rect">
            <a:avLst/>
          </a:prstGeom>
          <a:solidFill>
            <a:srgbClr val="191818"/>
          </a:solidFill>
        </p:spPr>
      </p:sp>
      <p:sp>
        <p:nvSpPr>
          <p:cNvPr id="3" name="AutoShape 3"/>
          <p:cNvSpPr/>
          <p:nvPr/>
        </p:nvSpPr>
        <p:spPr>
          <a:xfrm>
            <a:off x="10528213" y="4190414"/>
            <a:ext cx="9525" cy="1906172"/>
          </a:xfrm>
          <a:prstGeom prst="rect">
            <a:avLst/>
          </a:prstGeom>
          <a:solidFill>
            <a:srgbClr val="191818"/>
          </a:solidFill>
        </p:spPr>
      </p:sp>
      <p:sp>
        <p:nvSpPr>
          <p:cNvPr id="4" name="AutoShape 4"/>
          <p:cNvSpPr/>
          <p:nvPr/>
        </p:nvSpPr>
        <p:spPr>
          <a:xfrm>
            <a:off x="10528213" y="7352128"/>
            <a:ext cx="9525" cy="1906172"/>
          </a:xfrm>
          <a:prstGeom prst="rect">
            <a:avLst/>
          </a:prstGeom>
          <a:solidFill>
            <a:srgbClr val="191818"/>
          </a:solidFill>
        </p:spPr>
      </p:sp>
      <p:sp>
        <p:nvSpPr>
          <p:cNvPr id="5" name="AutoShape 5"/>
          <p:cNvSpPr/>
          <p:nvPr/>
        </p:nvSpPr>
        <p:spPr>
          <a:xfrm>
            <a:off x="0" y="0"/>
            <a:ext cx="959203" cy="10287000"/>
          </a:xfrm>
          <a:prstGeom prst="rect">
            <a:avLst/>
          </a:prstGeom>
          <a:solidFill>
            <a:srgbClr val="21593B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69148" y="1253109"/>
            <a:ext cx="959203" cy="14573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8047" y="7658427"/>
            <a:ext cx="1375464" cy="13754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71126" y="4152314"/>
            <a:ext cx="5734536" cy="168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</a:pPr>
            <a:r>
              <a:rPr lang="en-US" sz="5199" dirty="0">
                <a:solidFill>
                  <a:srgbClr val="191818"/>
                </a:solidFill>
                <a:latin typeface="Muli Black"/>
              </a:rPr>
              <a:t>Destaques da </a:t>
            </a:r>
            <a:r>
              <a:rPr lang="en-US" sz="5199" dirty="0">
                <a:solidFill>
                  <a:srgbClr val="54C286"/>
                </a:solidFill>
                <a:latin typeface="Muli Black"/>
              </a:rPr>
              <a:t>Cameco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239765" y="992981"/>
            <a:ext cx="6019535" cy="2417736"/>
            <a:chOff x="0" y="-47625"/>
            <a:chExt cx="8026047" cy="322364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>
                  <a:solidFill>
                    <a:srgbClr val="21593B"/>
                  </a:solidFill>
                  <a:latin typeface="Muli Regular Bold"/>
                </a:rPr>
                <a:t>ESG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98819"/>
              <a:ext cx="8026047" cy="2277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Apresenta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forte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compromisso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com a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segurança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de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seus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trabalhadores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e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realiza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reprocessamento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e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reciclagem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de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rejeitos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sólidos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contaminados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com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urânio</a:t>
              </a:r>
              <a:endParaRPr lang="en-US" sz="1200" dirty="0">
                <a:solidFill>
                  <a:srgbClr val="191818"/>
                </a:solidFill>
                <a:latin typeface="Arimo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39765" y="4154695"/>
            <a:ext cx="6019535" cy="1982426"/>
            <a:chOff x="0" y="-47625"/>
            <a:chExt cx="8026047" cy="264323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8026047" cy="613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 err="1">
                  <a:solidFill>
                    <a:srgbClr val="21593B"/>
                  </a:solidFill>
                  <a:latin typeface="Muli Regular Bold"/>
                </a:rPr>
                <a:t>Jurisdição</a:t>
              </a:r>
              <a:endParaRPr lang="en-US" sz="2800" dirty="0">
                <a:solidFill>
                  <a:srgbClr val="21593B"/>
                </a:solidFill>
                <a:latin typeface="Muli Regular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98819"/>
              <a:ext cx="8026047" cy="1696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pt-BR" sz="2400" dirty="0">
                  <a:solidFill>
                    <a:srgbClr val="191818"/>
                  </a:solidFill>
                  <a:latin typeface="Muli Regular"/>
                </a:rPr>
                <a:t>A maior parte das operações da empresa estão em países com jurisdições estáveis como Estados Unidos e Canadá</a:t>
              </a:r>
              <a:endParaRPr lang="en-US" sz="2400" dirty="0">
                <a:solidFill>
                  <a:srgbClr val="191818"/>
                </a:solidFill>
                <a:latin typeface="Muli Regular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39765" y="7316409"/>
            <a:ext cx="6019535" cy="1981719"/>
            <a:chOff x="0" y="-47625"/>
            <a:chExt cx="8026047" cy="264229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47625"/>
              <a:ext cx="80260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dirty="0" err="1">
                  <a:solidFill>
                    <a:srgbClr val="21593B"/>
                  </a:solidFill>
                  <a:latin typeface="Muli Regular Bold"/>
                </a:rPr>
                <a:t>Crescimento</a:t>
              </a:r>
              <a:endParaRPr lang="en-US" sz="2800" dirty="0">
                <a:solidFill>
                  <a:srgbClr val="21593B"/>
                </a:solidFill>
                <a:latin typeface="Muli Regular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98817"/>
              <a:ext cx="8026047" cy="1695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Transição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global para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fontes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verdes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e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maior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demanda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por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energia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nuclear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na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matriz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elétrica</a:t>
              </a:r>
              <a:r>
                <a:rPr lang="en-US" sz="2400" dirty="0">
                  <a:solidFill>
                    <a:srgbClr val="191818"/>
                  </a:solidFill>
                  <a:latin typeface="Muli Regular"/>
                </a:rPr>
                <a:t> </a:t>
              </a:r>
              <a:r>
                <a:rPr lang="en-US" sz="2400" dirty="0" err="1">
                  <a:solidFill>
                    <a:srgbClr val="191818"/>
                  </a:solidFill>
                  <a:latin typeface="Muli Regular"/>
                </a:rPr>
                <a:t>mundial</a:t>
              </a:r>
              <a:endParaRPr lang="en-US" sz="1200" dirty="0">
                <a:solidFill>
                  <a:srgbClr val="191818"/>
                </a:solidFill>
                <a:latin typeface="Arimo"/>
              </a:endParaRPr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8B1E43A1-7C90-4B6C-AABF-C311724BA1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0322" y="4632152"/>
            <a:ext cx="1104585" cy="1104585"/>
          </a:xfrm>
          <a:prstGeom prst="rect">
            <a:avLst/>
          </a:prstGeom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7A679816-0F80-4932-9C8D-1AF87C4F8F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95" y="9316879"/>
            <a:ext cx="1197725" cy="9377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382000" cy="10287000"/>
          </a:xfrm>
          <a:prstGeom prst="rect">
            <a:avLst/>
          </a:prstGeom>
          <a:solidFill>
            <a:srgbClr val="21593B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5" name="TextBox 5"/>
          <p:cNvSpPr txBox="1"/>
          <p:nvPr/>
        </p:nvSpPr>
        <p:spPr>
          <a:xfrm>
            <a:off x="546155" y="1485900"/>
            <a:ext cx="7289690" cy="244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CFEABC"/>
                </a:solidFill>
                <a:latin typeface="Muli Black Bold"/>
              </a:rPr>
              <a:t>Valuation - </a:t>
            </a:r>
            <a:r>
              <a:rPr lang="en-US" sz="8000" dirty="0" err="1">
                <a:solidFill>
                  <a:srgbClr val="CFEABC"/>
                </a:solidFill>
                <a:latin typeface="Muli Black Bold"/>
              </a:rPr>
              <a:t>Múltiplos</a:t>
            </a:r>
            <a:endParaRPr lang="en-US" sz="8000" dirty="0">
              <a:solidFill>
                <a:srgbClr val="CFEABC"/>
              </a:solidFill>
              <a:latin typeface="Muli Blac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8110" y="4724400"/>
            <a:ext cx="7894362" cy="301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Período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: 2020-2021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Muli Regular"/>
              </a:rPr>
              <a:t>Dados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importados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da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Economática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e RI das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empresas</a:t>
            </a:r>
            <a:endParaRPr lang="en-US" sz="2400" dirty="0">
              <a:solidFill>
                <a:srgbClr val="FFFFFF"/>
              </a:solidFill>
              <a:latin typeface="Muli Regular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Principais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competidores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na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América do Norte: Energy Fuels (NYSE) e Denison Mines (TSX)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Cotação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dos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preços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: 31 </a:t>
            </a:r>
            <a:r>
              <a:rPr lang="en-US" sz="2400" dirty="0" err="1">
                <a:solidFill>
                  <a:srgbClr val="FFFFFF"/>
                </a:solidFill>
                <a:latin typeface="Muli Regular"/>
              </a:rPr>
              <a:t>dezembro</a:t>
            </a:r>
            <a:r>
              <a:rPr lang="en-US" sz="2400" dirty="0">
                <a:solidFill>
                  <a:srgbClr val="FFFFFF"/>
                </a:solidFill>
                <a:latin typeface="Muli Regular"/>
              </a:rPr>
              <a:t> 2020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Muli Regula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6FF2E3-9270-4123-9574-7E24A4742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9955" y="1493520"/>
            <a:ext cx="9657565" cy="7162801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E3C91E9-12DA-4EAC-869B-B1D759F85A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95" y="9316879"/>
            <a:ext cx="1197725" cy="9377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rcRect t="42517" b="42517"/>
          <a:stretch>
            <a:fillRect/>
          </a:stretch>
        </p:blipFill>
        <p:spPr>
          <a:xfrm>
            <a:off x="0" y="0"/>
            <a:ext cx="18288000" cy="1824613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28700" y="634683"/>
            <a:ext cx="6946312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Muli Regular"/>
              </a:rPr>
              <a:t>Crescimento</a:t>
            </a:r>
            <a:r>
              <a:rPr lang="en-US" sz="32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uli Regular"/>
              </a:rPr>
              <a:t>contínuo</a:t>
            </a:r>
            <a:endParaRPr lang="en-US" sz="3200" dirty="0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C46D8981-DA88-4BA3-B726-BF7FC388130B}"/>
              </a:ext>
            </a:extLst>
          </p:cNvPr>
          <p:cNvSpPr/>
          <p:nvPr/>
        </p:nvSpPr>
        <p:spPr>
          <a:xfrm rot="5400000">
            <a:off x="8245366" y="-8223707"/>
            <a:ext cx="1797268" cy="18287999"/>
          </a:xfrm>
          <a:prstGeom prst="rect">
            <a:avLst/>
          </a:prstGeom>
          <a:solidFill>
            <a:srgbClr val="21593B"/>
          </a:solidFill>
        </p:spPr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F33908DA-7497-432E-B4F2-2F380F2BE065}"/>
              </a:ext>
            </a:extLst>
          </p:cNvPr>
          <p:cNvSpPr txBox="1"/>
          <p:nvPr/>
        </p:nvSpPr>
        <p:spPr>
          <a:xfrm>
            <a:off x="2075889" y="304739"/>
            <a:ext cx="1385564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CFEABC"/>
                </a:solidFill>
                <a:latin typeface="Muli Black Bold"/>
              </a:rPr>
              <a:t>Valuation - </a:t>
            </a:r>
            <a:r>
              <a:rPr lang="en-US" sz="8000" dirty="0" err="1">
                <a:solidFill>
                  <a:srgbClr val="CFEABC"/>
                </a:solidFill>
                <a:latin typeface="Muli Black Bold"/>
              </a:rPr>
              <a:t>Múltiplos</a:t>
            </a:r>
            <a:endParaRPr lang="en-US" sz="8000" dirty="0">
              <a:solidFill>
                <a:srgbClr val="CFEABC"/>
              </a:solidFill>
              <a:latin typeface="Muli Black Bol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10414ED-BFDF-43E1-A226-7DAE5BDA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8417" y="2857500"/>
            <a:ext cx="8871166" cy="5508374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FD8D1DDA-55FB-481A-8325-BE140286A1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95" y="9316879"/>
            <a:ext cx="1197725" cy="9377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rcRect t="42517" b="42517"/>
          <a:stretch>
            <a:fillRect/>
          </a:stretch>
        </p:blipFill>
        <p:spPr>
          <a:xfrm>
            <a:off x="0" y="0"/>
            <a:ext cx="18288000" cy="1824613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28700" y="634683"/>
            <a:ext cx="6946312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Muli Regular"/>
              </a:rPr>
              <a:t>Crescimento</a:t>
            </a:r>
            <a:r>
              <a:rPr lang="en-US" sz="32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uli Regular"/>
              </a:rPr>
              <a:t>contínuo</a:t>
            </a:r>
            <a:endParaRPr lang="en-US" sz="3200" dirty="0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C46D8981-DA88-4BA3-B726-BF7FC388130B}"/>
              </a:ext>
            </a:extLst>
          </p:cNvPr>
          <p:cNvSpPr/>
          <p:nvPr/>
        </p:nvSpPr>
        <p:spPr>
          <a:xfrm rot="5400000">
            <a:off x="8245366" y="-8223707"/>
            <a:ext cx="1797268" cy="18287999"/>
          </a:xfrm>
          <a:prstGeom prst="rect">
            <a:avLst/>
          </a:prstGeom>
          <a:solidFill>
            <a:srgbClr val="21593B"/>
          </a:solidFill>
        </p:spPr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F33908DA-7497-432E-B4F2-2F380F2BE065}"/>
              </a:ext>
            </a:extLst>
          </p:cNvPr>
          <p:cNvSpPr txBox="1"/>
          <p:nvPr/>
        </p:nvSpPr>
        <p:spPr>
          <a:xfrm>
            <a:off x="2075889" y="304739"/>
            <a:ext cx="1385564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CFEABC"/>
                </a:solidFill>
                <a:latin typeface="Muli Black Bold"/>
              </a:rPr>
              <a:t>Valuation - </a:t>
            </a:r>
            <a:r>
              <a:rPr lang="en-US" sz="8000" dirty="0" err="1">
                <a:solidFill>
                  <a:srgbClr val="CFEABC"/>
                </a:solidFill>
                <a:latin typeface="Muli Black Bold"/>
              </a:rPr>
              <a:t>Múltiplos</a:t>
            </a:r>
            <a:endParaRPr lang="en-US" sz="8000" dirty="0">
              <a:solidFill>
                <a:srgbClr val="CFEABC"/>
              </a:solidFill>
              <a:latin typeface="Muli Black Bold"/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FA30EBE6-BEC3-498A-A936-1C842A9D4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95" y="9316879"/>
            <a:ext cx="1197725" cy="9377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AE85C5B-9234-477B-9566-D64407522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360" y="2705100"/>
            <a:ext cx="13289280" cy="10668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D20462-0F72-4337-883C-141ED655607F}"/>
              </a:ext>
            </a:extLst>
          </p:cNvPr>
          <p:cNvSpPr txBox="1"/>
          <p:nvPr/>
        </p:nvSpPr>
        <p:spPr>
          <a:xfrm>
            <a:off x="3131808" y="5143500"/>
            <a:ext cx="13927987" cy="224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9080" lvl="1">
              <a:lnSpc>
                <a:spcPts val="3359"/>
              </a:lnSpc>
            </a:pPr>
            <a:r>
              <a:rPr lang="en-US" sz="2800" b="1" dirty="0" err="1">
                <a:latin typeface="Muli Regular"/>
              </a:rPr>
              <a:t>Premissas</a:t>
            </a:r>
            <a:r>
              <a:rPr lang="en-US" sz="2800" b="1" dirty="0">
                <a:latin typeface="Muli Regular"/>
              </a:rPr>
              <a:t>: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800" dirty="0" err="1">
                <a:latin typeface="Muli Regular"/>
              </a:rPr>
              <a:t>Retorno</a:t>
            </a:r>
            <a:r>
              <a:rPr lang="en-US" sz="2800" dirty="0">
                <a:latin typeface="Muli Regular"/>
              </a:rPr>
              <a:t> </a:t>
            </a:r>
            <a:r>
              <a:rPr lang="en-US" sz="2800" dirty="0" err="1">
                <a:latin typeface="Muli Regular"/>
              </a:rPr>
              <a:t>parcial</a:t>
            </a:r>
            <a:r>
              <a:rPr lang="en-US" sz="2800" dirty="0">
                <a:latin typeface="Muli Regular"/>
              </a:rPr>
              <a:t> à </a:t>
            </a:r>
            <a:r>
              <a:rPr lang="en-US" sz="2800" dirty="0" err="1">
                <a:latin typeface="Muli Regular"/>
              </a:rPr>
              <a:t>normalidade</a:t>
            </a:r>
            <a:r>
              <a:rPr lang="en-US" sz="2800" dirty="0">
                <a:latin typeface="Muli Regular"/>
              </a:rPr>
              <a:t> </a:t>
            </a:r>
            <a:r>
              <a:rPr lang="en-US" sz="2800" dirty="0" err="1">
                <a:latin typeface="Muli Regular"/>
              </a:rPr>
              <a:t>em</a:t>
            </a:r>
            <a:r>
              <a:rPr lang="en-US" sz="2800" dirty="0">
                <a:latin typeface="Muli Regular"/>
              </a:rPr>
              <a:t> 2021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800" dirty="0" err="1">
                <a:latin typeface="Muli Regular"/>
              </a:rPr>
              <a:t>Maior</a:t>
            </a:r>
            <a:r>
              <a:rPr lang="en-US" sz="2800" dirty="0">
                <a:latin typeface="Muli Regular"/>
              </a:rPr>
              <a:t> </a:t>
            </a:r>
            <a:r>
              <a:rPr lang="en-US" sz="2800" dirty="0" err="1">
                <a:latin typeface="Muli Regular"/>
              </a:rPr>
              <a:t>preço</a:t>
            </a:r>
            <a:r>
              <a:rPr lang="en-US" sz="2800" dirty="0">
                <a:latin typeface="Muli Regular"/>
              </a:rPr>
              <a:t> de </a:t>
            </a:r>
            <a:r>
              <a:rPr lang="en-US" sz="2800" dirty="0" err="1">
                <a:latin typeface="Muli Regular"/>
              </a:rPr>
              <a:t>venda</a:t>
            </a:r>
            <a:r>
              <a:rPr lang="en-US" sz="2800" dirty="0">
                <a:latin typeface="Muli Regular"/>
              </a:rPr>
              <a:t> de </a:t>
            </a:r>
            <a:r>
              <a:rPr lang="en-US" sz="2800" dirty="0" err="1">
                <a:latin typeface="Muli Regular"/>
              </a:rPr>
              <a:t>seu</a:t>
            </a:r>
            <a:r>
              <a:rPr lang="en-US" sz="2800" dirty="0">
                <a:latin typeface="Muli Regular"/>
              </a:rPr>
              <a:t> principal </a:t>
            </a:r>
            <a:r>
              <a:rPr lang="en-US" sz="2800" dirty="0" err="1">
                <a:latin typeface="Muli Regular"/>
              </a:rPr>
              <a:t>produto</a:t>
            </a:r>
            <a:r>
              <a:rPr lang="en-US" sz="2800" dirty="0">
                <a:latin typeface="Muli Regular"/>
              </a:rPr>
              <a:t>, </a:t>
            </a:r>
            <a:r>
              <a:rPr lang="en-US" sz="2800" dirty="0" err="1">
                <a:latin typeface="Muli Regular"/>
              </a:rPr>
              <a:t>urânio</a:t>
            </a:r>
            <a:r>
              <a:rPr lang="en-US" sz="2800" dirty="0">
                <a:latin typeface="Muli Regular"/>
              </a:rPr>
              <a:t>, </a:t>
            </a:r>
            <a:r>
              <a:rPr lang="en-US" sz="2800" dirty="0" err="1">
                <a:latin typeface="Muli Regular"/>
              </a:rPr>
              <a:t>em</a:t>
            </a:r>
            <a:r>
              <a:rPr lang="en-US" sz="2800" dirty="0">
                <a:latin typeface="Muli Regular"/>
              </a:rPr>
              <a:t> 2021 </a:t>
            </a:r>
            <a:r>
              <a:rPr lang="en-US" sz="2800" dirty="0" err="1">
                <a:latin typeface="Muli Regular"/>
              </a:rPr>
              <a:t>quando</a:t>
            </a:r>
            <a:r>
              <a:rPr lang="en-US" sz="2800" dirty="0">
                <a:latin typeface="Muli Regular"/>
              </a:rPr>
              <a:t> </a:t>
            </a:r>
            <a:r>
              <a:rPr lang="en-US" sz="2800" dirty="0" err="1">
                <a:latin typeface="Muli Regular"/>
              </a:rPr>
              <a:t>comparado</a:t>
            </a:r>
            <a:r>
              <a:rPr lang="en-US" sz="2800" dirty="0">
                <a:latin typeface="Muli Regular"/>
              </a:rPr>
              <a:t> </a:t>
            </a:r>
            <a:r>
              <a:rPr lang="en-US" sz="2800" dirty="0" err="1">
                <a:latin typeface="Muli Regular"/>
              </a:rPr>
              <a:t>aos</a:t>
            </a:r>
            <a:r>
              <a:rPr lang="en-US" sz="2800" dirty="0">
                <a:latin typeface="Muli Regular"/>
              </a:rPr>
              <a:t> </a:t>
            </a:r>
            <a:r>
              <a:rPr lang="en-US" sz="2800" dirty="0" err="1">
                <a:latin typeface="Muli Regular"/>
              </a:rPr>
              <a:t>anos</a:t>
            </a:r>
            <a:r>
              <a:rPr lang="en-US" sz="2800" dirty="0">
                <a:latin typeface="Muli Regular"/>
              </a:rPr>
              <a:t> </a:t>
            </a:r>
            <a:r>
              <a:rPr lang="en-US" sz="2800" dirty="0" err="1">
                <a:latin typeface="Muli Regular"/>
              </a:rPr>
              <a:t>anteriores</a:t>
            </a:r>
            <a:endParaRPr lang="en-US" sz="2800" dirty="0">
              <a:latin typeface="Muli Regular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800" dirty="0" err="1">
                <a:latin typeface="Muli Regular"/>
              </a:rPr>
              <a:t>Crescimento</a:t>
            </a:r>
            <a:r>
              <a:rPr lang="en-US" sz="2800" dirty="0">
                <a:latin typeface="Muli Regular"/>
              </a:rPr>
              <a:t> </a:t>
            </a:r>
            <a:r>
              <a:rPr lang="en-US" sz="2800" dirty="0" err="1">
                <a:latin typeface="Muli Regular"/>
              </a:rPr>
              <a:t>igual</a:t>
            </a:r>
            <a:r>
              <a:rPr lang="en-US" sz="2800" dirty="0">
                <a:latin typeface="Muli Regular"/>
              </a:rPr>
              <a:t> dos </a:t>
            </a:r>
            <a:r>
              <a:rPr lang="en-US" sz="2800" dirty="0" err="1">
                <a:latin typeface="Muli Regular"/>
              </a:rPr>
              <a:t>componentes</a:t>
            </a:r>
            <a:r>
              <a:rPr lang="en-US" sz="2800" dirty="0">
                <a:latin typeface="Muli Regular"/>
              </a:rPr>
              <a:t> da DRE, </a:t>
            </a:r>
            <a:r>
              <a:rPr lang="en-US" sz="2800" dirty="0" err="1">
                <a:latin typeface="Muli Regular"/>
              </a:rPr>
              <a:t>desconsiderando</a:t>
            </a:r>
            <a:r>
              <a:rPr lang="en-US" sz="2800" dirty="0">
                <a:latin typeface="Muli Regular"/>
              </a:rPr>
              <a:t> a </a:t>
            </a:r>
            <a:r>
              <a:rPr lang="en-US" sz="2800" dirty="0" err="1">
                <a:latin typeface="Muli Regular"/>
              </a:rPr>
              <a:t>inflação</a:t>
            </a:r>
            <a:endParaRPr lang="en-US" sz="2800" dirty="0"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8909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 t="42517" b="42517"/>
          <a:stretch>
            <a:fillRect/>
          </a:stretch>
        </p:blipFill>
        <p:spPr>
          <a:xfrm>
            <a:off x="0" y="0"/>
            <a:ext cx="18288000" cy="1824613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28700" y="634683"/>
            <a:ext cx="6946312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Muli Regular"/>
              </a:rPr>
              <a:t>Crescimento</a:t>
            </a:r>
            <a:r>
              <a:rPr lang="en-US" sz="3200" dirty="0">
                <a:solidFill>
                  <a:srgbClr val="FFFFFF"/>
                </a:solidFill>
                <a:latin typeface="Muli Regular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uli Regular"/>
              </a:rPr>
              <a:t>contínuo</a:t>
            </a:r>
            <a:endParaRPr lang="en-US" sz="3200" dirty="0">
              <a:solidFill>
                <a:srgbClr val="FFFFFF"/>
              </a:solidFill>
              <a:latin typeface="Muli Regular"/>
            </a:endParaRP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C46D8981-DA88-4BA3-B726-BF7FC388130B}"/>
              </a:ext>
            </a:extLst>
          </p:cNvPr>
          <p:cNvSpPr/>
          <p:nvPr/>
        </p:nvSpPr>
        <p:spPr>
          <a:xfrm rot="5400000">
            <a:off x="8245366" y="-8223707"/>
            <a:ext cx="1797268" cy="18287999"/>
          </a:xfrm>
          <a:prstGeom prst="rect">
            <a:avLst/>
          </a:prstGeom>
          <a:solidFill>
            <a:srgbClr val="21593B"/>
          </a:solidFill>
        </p:spPr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F33908DA-7497-432E-B4F2-2F380F2BE065}"/>
              </a:ext>
            </a:extLst>
          </p:cNvPr>
          <p:cNvSpPr txBox="1"/>
          <p:nvPr/>
        </p:nvSpPr>
        <p:spPr>
          <a:xfrm>
            <a:off x="2075889" y="304739"/>
            <a:ext cx="1385564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CFEABC"/>
                </a:solidFill>
                <a:latin typeface="Muli Black Bold"/>
              </a:rPr>
              <a:t>Mercado de </a:t>
            </a:r>
            <a:r>
              <a:rPr lang="en-US" sz="8000" dirty="0" err="1">
                <a:solidFill>
                  <a:srgbClr val="CFEABC"/>
                </a:solidFill>
                <a:latin typeface="Muli Black Bold"/>
              </a:rPr>
              <a:t>Urânio</a:t>
            </a:r>
            <a:endParaRPr lang="en-US" sz="8000" dirty="0">
              <a:solidFill>
                <a:srgbClr val="CFEABC"/>
              </a:solidFill>
              <a:latin typeface="Muli Black Bold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AD32B9C0-AD22-43E1-A609-A4EF218E82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95" y="9316879"/>
            <a:ext cx="1197725" cy="9377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7FFBDC-18B9-4296-9DF6-D83DE31B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60733"/>
            <a:ext cx="13839710" cy="710236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4927F8-98B6-4001-832D-26A366234A56}"/>
              </a:ext>
            </a:extLst>
          </p:cNvPr>
          <p:cNvSpPr txBox="1"/>
          <p:nvPr/>
        </p:nvSpPr>
        <p:spPr>
          <a:xfrm>
            <a:off x="13563600" y="3146622"/>
            <a:ext cx="4448162" cy="62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198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latin typeface="Muli Regular"/>
              </a:rPr>
              <a:t>Preço</a:t>
            </a:r>
            <a:r>
              <a:rPr lang="en-US" sz="3600" b="1" dirty="0">
                <a:latin typeface="Muli Regular"/>
              </a:rPr>
              <a:t> </a:t>
            </a:r>
            <a:r>
              <a:rPr lang="en-US" sz="3600" b="1" dirty="0" err="1">
                <a:latin typeface="Muli Regular"/>
              </a:rPr>
              <a:t>médio</a:t>
            </a:r>
            <a:r>
              <a:rPr lang="en-US" sz="3600" b="1" dirty="0">
                <a:latin typeface="Muli Regular"/>
              </a:rPr>
              <a:t> do </a:t>
            </a:r>
            <a:r>
              <a:rPr lang="en-US" sz="3600" b="1" dirty="0" err="1">
                <a:latin typeface="Muli Regular"/>
              </a:rPr>
              <a:t>urânio</a:t>
            </a:r>
            <a:r>
              <a:rPr lang="en-US" sz="3600" b="1" dirty="0">
                <a:latin typeface="Muli Regular"/>
              </a:rPr>
              <a:t> spot </a:t>
            </a:r>
            <a:r>
              <a:rPr lang="en-US" sz="3600" b="1" dirty="0" err="1">
                <a:latin typeface="Muli Regular"/>
              </a:rPr>
              <a:t>em</a:t>
            </a:r>
            <a:r>
              <a:rPr lang="en-US" sz="3600" b="1" dirty="0">
                <a:latin typeface="Muli Regular"/>
              </a:rPr>
              <a:t> 2019 </a:t>
            </a:r>
            <a:r>
              <a:rPr lang="en-US" sz="3600" b="1" dirty="0" err="1">
                <a:latin typeface="Muli Regular"/>
              </a:rPr>
              <a:t>foi</a:t>
            </a:r>
            <a:r>
              <a:rPr lang="en-US" sz="3600" b="1" dirty="0">
                <a:latin typeface="Muli Regular"/>
              </a:rPr>
              <a:t> de U$25,64</a:t>
            </a:r>
          </a:p>
          <a:p>
            <a:pPr marL="259080" lvl="1">
              <a:lnSpc>
                <a:spcPts val="3359"/>
              </a:lnSpc>
            </a:pPr>
            <a:endParaRPr lang="en-US" sz="3600" b="1" dirty="0">
              <a:latin typeface="Muli Regular"/>
            </a:endParaRPr>
          </a:p>
          <a:p>
            <a:pPr marL="60198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latin typeface="Muli Regular"/>
              </a:rPr>
              <a:t>Preço</a:t>
            </a:r>
            <a:r>
              <a:rPr lang="en-US" sz="3600" b="1" dirty="0">
                <a:latin typeface="Muli Regular"/>
              </a:rPr>
              <a:t> </a:t>
            </a:r>
            <a:r>
              <a:rPr lang="en-US" sz="3600" b="1" dirty="0" err="1">
                <a:latin typeface="Muli Regular"/>
              </a:rPr>
              <a:t>médio</a:t>
            </a:r>
            <a:r>
              <a:rPr lang="en-US" sz="3600" b="1" dirty="0">
                <a:latin typeface="Muli Regular"/>
              </a:rPr>
              <a:t> do </a:t>
            </a:r>
            <a:r>
              <a:rPr lang="en-US" sz="3600" b="1" dirty="0" err="1">
                <a:latin typeface="Muli Regular"/>
              </a:rPr>
              <a:t>urânio</a:t>
            </a:r>
            <a:r>
              <a:rPr lang="en-US" sz="3600" b="1" dirty="0">
                <a:latin typeface="Muli Regular"/>
              </a:rPr>
              <a:t> </a:t>
            </a:r>
            <a:r>
              <a:rPr lang="en-US" sz="3600" b="1" dirty="0" err="1">
                <a:latin typeface="Muli Regular"/>
              </a:rPr>
              <a:t>em</a:t>
            </a:r>
            <a:r>
              <a:rPr lang="en-US" sz="3600" b="1" dirty="0">
                <a:latin typeface="Muli Regular"/>
              </a:rPr>
              <a:t> 2020: U$29,96</a:t>
            </a:r>
          </a:p>
        </p:txBody>
      </p:sp>
    </p:spTree>
    <p:extLst>
      <p:ext uri="{BB962C8B-B14F-4D97-AF65-F5344CB8AC3E}">
        <p14:creationId xmlns:p14="http://schemas.microsoft.com/office/powerpoint/2010/main" val="2003829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685800" y="812417"/>
            <a:ext cx="16691871" cy="8662166"/>
          </a:xfrm>
          <a:prstGeom prst="rect">
            <a:avLst/>
          </a:prstGeom>
          <a:solidFill>
            <a:srgbClr val="21593B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9BCC2B-D6F1-49A1-A7E1-C9FC518B8D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8322" y="4470639"/>
            <a:ext cx="6441836" cy="40016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41C6A13-CB77-4930-A00D-98F081A6CAFA}"/>
              </a:ext>
            </a:extLst>
          </p:cNvPr>
          <p:cNvGrpSpPr/>
          <p:nvPr/>
        </p:nvGrpSpPr>
        <p:grpSpPr>
          <a:xfrm>
            <a:off x="1981200" y="1485900"/>
            <a:ext cx="6731087" cy="1982425"/>
            <a:chOff x="2125203" y="2440781"/>
            <a:chExt cx="6731087" cy="1982425"/>
          </a:xfrm>
        </p:grpSpPr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85ED5A2B-1650-4DA7-A956-3D1E3AC14032}"/>
                </a:ext>
              </a:extLst>
            </p:cNvPr>
            <p:cNvSpPr/>
            <p:nvPr/>
          </p:nvSpPr>
          <p:spPr>
            <a:xfrm>
              <a:off x="2125203" y="2476500"/>
              <a:ext cx="9525" cy="1906172"/>
            </a:xfrm>
            <a:prstGeom prst="rect">
              <a:avLst/>
            </a:prstGeom>
            <a:solidFill>
              <a:schemeClr val="bg1"/>
            </a:solidFill>
          </p:spPr>
        </p:sp>
        <p:grpSp>
          <p:nvGrpSpPr>
            <p:cNvPr id="25" name="Group 7">
              <a:extLst>
                <a:ext uri="{FF2B5EF4-FFF2-40B4-BE49-F238E27FC236}">
                  <a16:creationId xmlns:a16="http://schemas.microsoft.com/office/drawing/2014/main" id="{DE8F2E6B-A5F5-4C20-B837-BFA540C84FAE}"/>
                </a:ext>
              </a:extLst>
            </p:cNvPr>
            <p:cNvGrpSpPr/>
            <p:nvPr/>
          </p:nvGrpSpPr>
          <p:grpSpPr>
            <a:xfrm>
              <a:off x="2836755" y="2440781"/>
              <a:ext cx="6019535" cy="1982425"/>
              <a:chOff x="0" y="-47625"/>
              <a:chExt cx="8026047" cy="2643234"/>
            </a:xfrm>
          </p:grpSpPr>
          <p:sp>
            <p:nvSpPr>
              <p:cNvPr id="29" name="TextBox 8">
                <a:extLst>
                  <a:ext uri="{FF2B5EF4-FFF2-40B4-BE49-F238E27FC236}">
                    <a16:creationId xmlns:a16="http://schemas.microsoft.com/office/drawing/2014/main" id="{8FA4146E-FADD-436D-9E92-38EAECB545F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026047" cy="61319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919"/>
                  </a:lnSpc>
                </a:pPr>
                <a:r>
                  <a:rPr lang="en-US" sz="2800" dirty="0" err="1">
                    <a:solidFill>
                      <a:schemeClr val="bg1"/>
                    </a:solidFill>
                    <a:latin typeface="Muli Regular Bold"/>
                  </a:rPr>
                  <a:t>Conclusão</a:t>
                </a:r>
                <a:endParaRPr lang="en-US" sz="2800" dirty="0">
                  <a:solidFill>
                    <a:schemeClr val="bg1"/>
                  </a:solidFill>
                  <a:latin typeface="Muli Regular Bold"/>
                </a:endParaRPr>
              </a:p>
            </p:txBody>
          </p:sp>
          <p:sp>
            <p:nvSpPr>
              <p:cNvPr id="30" name="TextBox 9">
                <a:extLst>
                  <a:ext uri="{FF2B5EF4-FFF2-40B4-BE49-F238E27FC236}">
                    <a16:creationId xmlns:a16="http://schemas.microsoft.com/office/drawing/2014/main" id="{D9D449AD-8711-451D-ADCA-AE7812BD7CDB}"/>
                  </a:ext>
                </a:extLst>
              </p:cNvPr>
              <p:cNvSpPr txBox="1"/>
              <p:nvPr/>
            </p:nvSpPr>
            <p:spPr>
              <a:xfrm>
                <a:off x="0" y="898819"/>
                <a:ext cx="8026047" cy="16967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</a:pPr>
                <a:r>
                  <a:rPr lang="en-US" sz="2400" dirty="0" err="1">
                    <a:solidFill>
                      <a:schemeClr val="bg1"/>
                    </a:solidFill>
                    <a:latin typeface="Muli Regular"/>
                  </a:rPr>
                  <a:t>Recomendação</a:t>
                </a:r>
                <a:r>
                  <a:rPr lang="en-US" sz="2400" dirty="0">
                    <a:solidFill>
                      <a:schemeClr val="bg1"/>
                    </a:solidFill>
                    <a:latin typeface="Muli Regular"/>
                  </a:rPr>
                  <a:t> de </a:t>
                </a:r>
                <a:r>
                  <a:rPr lang="en-US" sz="2400" b="1" dirty="0">
                    <a:solidFill>
                      <a:schemeClr val="bg1"/>
                    </a:solidFill>
                    <a:latin typeface="Muli Regular"/>
                  </a:rPr>
                  <a:t>COMPRA</a:t>
                </a:r>
                <a:r>
                  <a:rPr lang="en-US" sz="2400" dirty="0">
                    <a:solidFill>
                      <a:schemeClr val="bg1"/>
                    </a:solidFill>
                    <a:latin typeface="Muli Regular"/>
                  </a:rPr>
                  <a:t>: </a:t>
                </a:r>
                <a:r>
                  <a:rPr lang="en-US" sz="2400" dirty="0" err="1">
                    <a:solidFill>
                      <a:schemeClr val="bg1"/>
                    </a:solidFill>
                    <a:latin typeface="Muli Regular"/>
                  </a:rPr>
                  <a:t>valorização</a:t>
                </a:r>
                <a:r>
                  <a:rPr lang="en-US" sz="2400" dirty="0">
                    <a:solidFill>
                      <a:schemeClr val="bg1"/>
                    </a:solidFill>
                    <a:latin typeface="Muli Regular"/>
                  </a:rPr>
                  <a:t> da </a:t>
                </a:r>
                <a:r>
                  <a:rPr lang="en-US" sz="2400" dirty="0" err="1">
                    <a:solidFill>
                      <a:schemeClr val="bg1"/>
                    </a:solidFill>
                    <a:latin typeface="Muli Regular"/>
                  </a:rPr>
                  <a:t>ação</a:t>
                </a:r>
                <a:r>
                  <a:rPr lang="en-US" sz="2400" dirty="0">
                    <a:solidFill>
                      <a:schemeClr val="bg1"/>
                    </a:solidFill>
                    <a:latin typeface="Muli Regular"/>
                  </a:rPr>
                  <a:t> e </a:t>
                </a:r>
                <a:r>
                  <a:rPr lang="en-US" sz="2400" dirty="0" err="1">
                    <a:solidFill>
                      <a:schemeClr val="bg1"/>
                    </a:solidFill>
                    <a:latin typeface="Muli Regular"/>
                  </a:rPr>
                  <a:t>grande</a:t>
                </a:r>
                <a:r>
                  <a:rPr lang="en-US" sz="2400" dirty="0">
                    <a:solidFill>
                      <a:schemeClr val="bg1"/>
                    </a:solidFill>
                    <a:latin typeface="Muli Regular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Muli Regular"/>
                  </a:rPr>
                  <a:t>expectativa</a:t>
                </a:r>
                <a:r>
                  <a:rPr lang="en-US" sz="2400" dirty="0">
                    <a:solidFill>
                      <a:schemeClr val="bg1"/>
                    </a:solidFill>
                    <a:latin typeface="Muli Regular"/>
                  </a:rPr>
                  <a:t> de </a:t>
                </a:r>
                <a:r>
                  <a:rPr lang="en-US" sz="2400" dirty="0" err="1">
                    <a:solidFill>
                      <a:schemeClr val="bg1"/>
                    </a:solidFill>
                    <a:latin typeface="Muli Regular"/>
                  </a:rPr>
                  <a:t>crescimento</a:t>
                </a:r>
                <a:r>
                  <a:rPr lang="en-US" sz="2400" dirty="0">
                    <a:solidFill>
                      <a:schemeClr val="bg1"/>
                    </a:solidFill>
                    <a:latin typeface="Muli Regular"/>
                  </a:rPr>
                  <a:t> do </a:t>
                </a:r>
                <a:r>
                  <a:rPr lang="en-US" sz="2400" dirty="0" err="1">
                    <a:solidFill>
                      <a:schemeClr val="bg1"/>
                    </a:solidFill>
                    <a:latin typeface="Muli Regular"/>
                  </a:rPr>
                  <a:t>setor</a:t>
                </a:r>
                <a:endParaRPr lang="en-US" sz="2400" dirty="0">
                  <a:solidFill>
                    <a:schemeClr val="bg1"/>
                  </a:solidFill>
                  <a:latin typeface="Muli Regular"/>
                </a:endParaRPr>
              </a:p>
            </p:txBody>
          </p:sp>
        </p:grpSp>
      </p:grpSp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C1A8736A-323D-4882-96DE-BEF22F8F7B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95" y="9316879"/>
            <a:ext cx="1197725" cy="9377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687F5A-6828-4508-BFDB-B7299A882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404" y="3843997"/>
            <a:ext cx="9097405" cy="525491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772FEDE-3331-4EB1-86B7-8BFA0B32DAE9}"/>
              </a:ext>
            </a:extLst>
          </p:cNvPr>
          <p:cNvSpPr txBox="1"/>
          <p:nvPr/>
        </p:nvSpPr>
        <p:spPr>
          <a:xfrm>
            <a:off x="10719239" y="1945798"/>
            <a:ext cx="6483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Muli Regular" panose="020B0604020202020204" charset="0"/>
              </a:rPr>
              <a:t>UPSIDE: 41%</a:t>
            </a:r>
          </a:p>
        </p:txBody>
      </p:sp>
    </p:spTree>
    <p:extLst>
      <p:ext uri="{BB962C8B-B14F-4D97-AF65-F5344CB8AC3E}">
        <p14:creationId xmlns:p14="http://schemas.microsoft.com/office/powerpoint/2010/main" val="87407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249</Words>
  <Application>Microsoft Office PowerPoint</Application>
  <PresentationFormat>Personalizar</PresentationFormat>
  <Paragraphs>36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Muli Black Bold</vt:lpstr>
      <vt:lpstr>Arimo</vt:lpstr>
      <vt:lpstr>Muli Black</vt:lpstr>
      <vt:lpstr>Calibri</vt:lpstr>
      <vt:lpstr>Muli Regular Bold</vt:lpstr>
      <vt:lpstr>Arial</vt:lpstr>
      <vt:lpstr>Muli Regular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MAGAZINE LUIZA</dc:title>
  <dc:creator>Gabriela Campos</dc:creator>
  <cp:lastModifiedBy>David Gun</cp:lastModifiedBy>
  <cp:revision>27</cp:revision>
  <dcterms:created xsi:type="dcterms:W3CDTF">2006-08-16T00:00:00Z</dcterms:created>
  <dcterms:modified xsi:type="dcterms:W3CDTF">2021-06-24T22:03:24Z</dcterms:modified>
  <dc:identifier>DAEiIVVu4Bg</dc:identifier>
</cp:coreProperties>
</file>